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Times" panose="02020603050405020304" pitchFamily="18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3646DB-9CB8-4131-B101-707EC80280B9}">
  <a:tblStyle styleId="{583646DB-9CB8-4131-B101-707EC80280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840511bc7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840511bc7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a5f6db17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a5f6db17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a5f6db17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a5f6db17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40511bc78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840511bc78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840511bc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840511bc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40511bc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40511bc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40511bc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840511bc7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40511bc7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40511bc7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40511bc7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40511bc7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40511bc7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840511bc7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40511bc7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40511bc7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a5f6db1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a5f6db1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40511bc7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40511bc7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40511bc7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840511bc7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840511bc7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840511bc7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40511bc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40511bc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a5f6db1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a5f6db17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6a5f6db17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6a5f6db17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a5f6db1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a5f6db1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a5f6db17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a5f6db17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a5f6db17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a5f6db17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a5f6db17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a5f6db17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a5f6db17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a5f6db17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0" y="361950"/>
            <a:ext cx="230400" cy="46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0" y="361950"/>
            <a:ext cx="230400" cy="46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0" y="361950"/>
            <a:ext cx="230400" cy="46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/>
          <p:nvPr/>
        </p:nvSpPr>
        <p:spPr>
          <a:xfrm>
            <a:off x="0" y="361950"/>
            <a:ext cx="230400" cy="46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0" y="361950"/>
            <a:ext cx="230400" cy="46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/>
          <p:nvPr/>
        </p:nvSpPr>
        <p:spPr>
          <a:xfrm>
            <a:off x="3268425" y="4774650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MRSD Team-I CoDRP</a:t>
            </a:r>
            <a:endParaRPr sz="13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0675" y="4877988"/>
            <a:ext cx="650675" cy="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24925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1226318" y="65528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378718" y="67052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531118" y="68576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437125" y="4836303"/>
            <a:ext cx="5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perforce.com/solutions/automotive" TargetMode="External"/><Relationship Id="rId4" Type="http://schemas.openxmlformats.org/officeDocument/2006/relationships/hyperlink" Target="https://www.perforce.com/resources/qac/what-is-functional-safe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2360825" y="934550"/>
            <a:ext cx="3998400" cy="910200"/>
          </a:xfrm>
          <a:prstGeom prst="parallelogram">
            <a:avLst>
              <a:gd name="adj" fmla="val 0"/>
            </a:avLst>
          </a:prstGeom>
          <a:solidFill>
            <a:srgbClr val="F9FD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3730950" y="940050"/>
            <a:ext cx="3613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— Autonomous Zamboni Convoy</a:t>
            </a:r>
            <a:endParaRPr sz="3000" b="1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047900" y="866575"/>
            <a:ext cx="19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AI</a:t>
            </a:r>
            <a:r>
              <a:rPr lang="en" sz="4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</a:t>
            </a:r>
            <a:endParaRPr sz="4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3843500" y="1844750"/>
            <a:ext cx="1657800" cy="1541400"/>
          </a:xfrm>
          <a:prstGeom prst="parallelogram">
            <a:avLst>
              <a:gd name="adj" fmla="val 0"/>
            </a:avLst>
          </a:prstGeom>
          <a:solidFill>
            <a:srgbClr val="F9FD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649" y="2072863"/>
            <a:ext cx="2361144" cy="6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2243675" y="1544575"/>
            <a:ext cx="421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175" lvl="0" indent="-317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Standards &amp; Regulations</a:t>
            </a:r>
            <a:endParaRPr sz="36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23"/>
          <p:cNvSpPr/>
          <p:nvPr/>
        </p:nvSpPr>
        <p:spPr>
          <a:xfrm flipH="1">
            <a:off x="3271575" y="3049350"/>
            <a:ext cx="2586300" cy="734100"/>
          </a:xfrm>
          <a:prstGeom prst="parallelogram">
            <a:avLst>
              <a:gd name="adj" fmla="val 0"/>
            </a:avLst>
          </a:prstGeom>
          <a:solidFill>
            <a:srgbClr val="F9FDFE"/>
          </a:solidFill>
          <a:ln w="28575" cap="flat" cmpd="sng">
            <a:solidFill>
              <a:srgbClr val="B9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3243725" y="3040113"/>
            <a:ext cx="25266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Team-I:  Rathin Shah,  Nick Carcione, 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Yilin Cai,  Jiayi Qiu,  Kelvin Shen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3381350" y="3469588"/>
            <a:ext cx="230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6 November, 2022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54725" y="59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Prescriptions</a:t>
            </a:r>
            <a:endParaRPr b="1"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42750" y="558750"/>
            <a:ext cx="654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No specific prescriptions but more of a guidelines on how to identify hazards and create functional safety requirements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Hazard Analysis and ASIL Level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Safety Analysis and Hazard Identification methods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Brainstorming, FMEA, DFA, HARA Trees,HAZOP method, etc</a:t>
            </a:r>
            <a:endParaRPr sz="11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Determination of Safety Goal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Determination of Functional Safety Concept (FSC)</a:t>
            </a:r>
            <a:endParaRPr sz="1500"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l="14860" t="8488" r="12828" b="3637"/>
          <a:stretch/>
        </p:blipFill>
        <p:spPr>
          <a:xfrm>
            <a:off x="827325" y="3040850"/>
            <a:ext cx="2888049" cy="19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5064250" y="2329475"/>
            <a:ext cx="41331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93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000"/>
              <a:buFont typeface="Georgia"/>
              <a:buAutoNum type="arabicPeriod"/>
            </a:pPr>
            <a:r>
              <a:rPr lang="en" sz="1000" b="1">
                <a:solidFill>
                  <a:srgbClr val="292929"/>
                </a:solidFill>
                <a:highlight>
                  <a:srgbClr val="FFFFFF"/>
                </a:highlight>
              </a:rPr>
              <a:t> Hazard identification</a:t>
            </a: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</a:rPr>
              <a:t>, where we analyze what goes wrong with the item under consideration.</a:t>
            </a:r>
            <a:endParaRPr sz="1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7493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000"/>
              <a:buFont typeface="Georgia"/>
              <a:buAutoNum type="arabicPeriod"/>
            </a:pPr>
            <a:r>
              <a:rPr lang="en" sz="1000" b="1">
                <a:solidFill>
                  <a:srgbClr val="292929"/>
                </a:solidFill>
                <a:highlight>
                  <a:srgbClr val="FFFFFF"/>
                </a:highlight>
              </a:rPr>
              <a:t>Classification of the situation </a:t>
            </a: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</a:rPr>
              <a:t>and hazard according to severity and probability of occurrence.</a:t>
            </a:r>
            <a:endParaRPr sz="1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7493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000"/>
              <a:buFont typeface="Arial"/>
              <a:buAutoNum type="arabicPeriod"/>
            </a:pPr>
            <a:r>
              <a:rPr lang="en" sz="1000" b="1">
                <a:solidFill>
                  <a:srgbClr val="292929"/>
                </a:solidFill>
                <a:highlight>
                  <a:srgbClr val="FFFFFF"/>
                </a:highlight>
              </a:rPr>
              <a:t>Calculating the ASIL.</a:t>
            </a:r>
            <a:endParaRPr sz="1000" b="1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7493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000"/>
              <a:buFont typeface="Georgia"/>
              <a:buAutoNum type="arabicPeriod"/>
            </a:pPr>
            <a:r>
              <a:rPr lang="en" sz="1000" b="1">
                <a:solidFill>
                  <a:srgbClr val="292929"/>
                </a:solidFill>
                <a:highlight>
                  <a:srgbClr val="FFFFFF"/>
                </a:highlight>
              </a:rPr>
              <a:t>Driving safety goals</a:t>
            </a: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</a:rPr>
              <a:t> that identify what the system will do to lower risk.</a:t>
            </a:r>
            <a:endParaRPr sz="10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170825" y="1290625"/>
            <a:ext cx="4820700" cy="99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32"/>
          <p:cNvCxnSpPr>
            <a:stCxn id="195" idx="3"/>
            <a:endCxn id="194" idx="0"/>
          </p:cNvCxnSpPr>
          <p:nvPr/>
        </p:nvCxnSpPr>
        <p:spPr>
          <a:xfrm>
            <a:off x="4991525" y="1788775"/>
            <a:ext cx="2139300" cy="54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>
            <a:endCxn id="193" idx="0"/>
          </p:cNvCxnSpPr>
          <p:nvPr/>
        </p:nvCxnSpPr>
        <p:spPr>
          <a:xfrm rot="5400000">
            <a:off x="2087449" y="2774750"/>
            <a:ext cx="450000" cy="8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44025" y="9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ISO 26262 for AIce</a:t>
            </a:r>
            <a:endParaRPr b="1"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900" y="466675"/>
            <a:ext cx="8520600" cy="8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 Definition: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Drive by wire and autonomy sensors equipped electric motor driven ice resurfacer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HARA and FSC</a:t>
            </a:r>
            <a:endParaRPr sz="1600"/>
          </a:p>
        </p:txBody>
      </p:sp>
      <p:graphicFrame>
        <p:nvGraphicFramePr>
          <p:cNvPr id="204" name="Google Shape;204;p33"/>
          <p:cNvGraphicFramePr/>
          <p:nvPr/>
        </p:nvGraphicFramePr>
        <p:xfrm>
          <a:off x="278300" y="142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{583646DB-9CB8-4131-B101-707EC80280B9}</a:tableStyleId>
              </a:tblPr>
              <a:tblGrid>
                <a:gridCol w="9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7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Item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Malfunction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Risk Scenario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CC0000"/>
                          </a:solidFill>
                        </a:rPr>
                        <a:t>Hazard</a:t>
                      </a:r>
                      <a:endParaRPr sz="11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Safety Goal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Safety Requirement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ASIL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Throttle by Wire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Accelerates more than intended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Following leader 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Obstacles in rink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Collision possible with Leader or Infrastructure and People in rink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Avoid unintended acceleration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System should have acceleration bounds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</a:t>
                      </a:r>
                      <a:endParaRPr sz="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Brake by Wire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Brakes more than intended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Vehicle skids on ice surface 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Collision with people or infrastructure due to loss on vehicle control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Avoid Panic and High force braking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System should have bound on rate of pedal travel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</a:t>
                      </a:r>
                      <a:endParaRPr sz="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Steer by Wire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Unintended Vehicle Lateral Motion/Unintended Yaw 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The vehicle moves laterally more than, at a faster rate than, or in the opposite direction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of what is commanded by the driver or another vehicle system controller.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Collision with Leader/people/infrastructure 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The SbW system is to prevent unintended self-steering in any direction under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all vehicle operating conditions.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System should have feedback to check current and commanded steering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44025" y="9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ISO 26262 for AIce</a:t>
            </a:r>
            <a:endParaRPr b="1"/>
          </a:p>
        </p:txBody>
      </p:sp>
      <p:graphicFrame>
        <p:nvGraphicFramePr>
          <p:cNvPr id="210" name="Google Shape;210;p34"/>
          <p:cNvGraphicFramePr/>
          <p:nvPr/>
        </p:nvGraphicFramePr>
        <p:xfrm>
          <a:off x="347875" y="234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{583646DB-9CB8-4131-B101-707EC80280B9}</a:tableStyleId>
              </a:tblPr>
              <a:tblGrid>
                <a:gridCol w="9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Item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Malfunction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Risk Scenario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CC0000"/>
                          </a:solidFill>
                        </a:rPr>
                        <a:t>Hazard</a:t>
                      </a:r>
                      <a:endParaRPr sz="11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Safety Goal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Safety Requirement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ASIL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Perception and sensing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Decision making has latency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Vehicle cannot make decision in time so that follower will lose track of the leader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Sensor latency is too high and 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vehicle cannot response in real time 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Avoid control latency and avoid latency in response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System should sensor data streaming test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</a:t>
                      </a:r>
                      <a:endParaRPr sz="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Trajectory planning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Make wrong trajectory planning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Follower turns blind and cannot make right decision  so that it will lose track of the leader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Sensor feedback gets cut or lose signal 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Make sure that the follower can always have information of the environment and will not turn blind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System cannot make wrong decision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</a:t>
                      </a:r>
                      <a:endParaRPr sz="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425" y="91670"/>
            <a:ext cx="4334574" cy="21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600" y="524880"/>
            <a:ext cx="2868675" cy="16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2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ISO 22737 Overview</a:t>
            </a:r>
            <a:endParaRPr b="1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1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Published July 2021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 b="1"/>
              <a:t>first </a:t>
            </a:r>
            <a:r>
              <a:rPr lang="en"/>
              <a:t>international safety standard for L4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 focus is low-speed automated driving (LSAD) systems on predefined routes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Specifies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Requirements for operational design domain (ODD)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System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Minimum performance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Performance test procedures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393" y="0"/>
            <a:ext cx="2453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Important Vocabulary</a:t>
            </a:r>
            <a:endParaRPr b="1"/>
          </a:p>
        </p:txBody>
      </p:sp>
      <p:sp>
        <p:nvSpPr>
          <p:cNvPr id="225" name="Google Shape;225;p36"/>
          <p:cNvSpPr txBox="1"/>
          <p:nvPr/>
        </p:nvSpPr>
        <p:spPr>
          <a:xfrm>
            <a:off x="266525" y="85827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Low-speed automated driving (LSAD) system: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L4 system that operates at ≤ 8.89 m/s (32 km/h, 20 mph)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311700" y="163857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Predefined route: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Trajectory defined before trip starts from point of origin to destination(s)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311700" y="241887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Operational design domain (ODD):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Operating conditions specified by the manufacturer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311700" y="319917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Hazardous situation: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Condition that </a:t>
            </a:r>
            <a:r>
              <a:rPr lang="en" sz="1800" b="1">
                <a:solidFill>
                  <a:schemeClr val="dk2"/>
                </a:solidFill>
              </a:rPr>
              <a:t>can</a:t>
            </a:r>
            <a:r>
              <a:rPr lang="en" sz="1800">
                <a:solidFill>
                  <a:schemeClr val="dk2"/>
                </a:solidFill>
              </a:rPr>
              <a:t> result in an imminent collision with an obstacle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1700" y="3979475"/>
            <a:ext cx="85206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Minimal risk manoeuvre (MRM):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Action triggered and executed by LSAD to achieve minimal risk condition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 Case</a:t>
            </a:r>
            <a:endParaRPr b="1"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63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8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Last-mile transportation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Transport in commercial areas, business or university campus areas and other low-speed environments</a:t>
            </a:r>
            <a:endParaRPr/>
          </a:p>
        </p:txBody>
      </p:sp>
      <p:cxnSp>
        <p:nvCxnSpPr>
          <p:cNvPr id="237" name="Google Shape;237;p37"/>
          <p:cNvCxnSpPr/>
          <p:nvPr/>
        </p:nvCxnSpPr>
        <p:spPr>
          <a:xfrm>
            <a:off x="5112650" y="4081750"/>
            <a:ext cx="1046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Intended Markets/Products</a:t>
            </a:r>
            <a:endParaRPr b="1"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low-speed L4 vehicle that operates along predefined routes: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Robotaxis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Waymo, Cruise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Autonomous shuttles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Zoox, Beep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Autonomous delivery robots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Nuro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Logistics (Outrider)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*Also extends to any dual-mode vehicles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1" y="2357374"/>
            <a:ext cx="2491779" cy="15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98" y="3294788"/>
            <a:ext cx="2073300" cy="15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014" y="1607150"/>
            <a:ext cx="2299283" cy="13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LSAD System Architecture</a:t>
            </a:r>
            <a:endParaRPr b="1"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450" y="1017725"/>
            <a:ext cx="679284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75" y="2362876"/>
            <a:ext cx="1904775" cy="113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Prescriptions – Basic Requirements</a:t>
            </a:r>
            <a:endParaRPr b="1"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Capabilities: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 a predefined route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Detect a hazardous situation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Brake/steer to avoid/mitigate collisions with obstacles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MRM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 dispatcher of fault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 warnings to road users in case of a hazardous situation</a:t>
            </a:r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 Attributes: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Low-speed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Area(s) of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Predefined routes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Lighting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Weather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Road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Presence/absence of VRUs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Presence of static obstacles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Connectivity requirements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Main Prescriptions – Basic Requirements</a:t>
            </a:r>
            <a:endParaRPr b="1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414" y="1017725"/>
            <a:ext cx="5465875" cy="40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206525" y="1432725"/>
            <a:ext cx="3159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A1:</a:t>
            </a:r>
            <a:r>
              <a:rPr lang="en"/>
              <a:t> power on, self-test passed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B1:</a:t>
            </a:r>
            <a:r>
              <a:rPr lang="en"/>
              <a:t> system failure OR power turned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B2:</a:t>
            </a:r>
            <a:r>
              <a:rPr lang="en"/>
              <a:t> ODD met, ADS engaged, data recording available + engaged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C1:</a:t>
            </a:r>
            <a:r>
              <a:rPr lang="en"/>
              <a:t> disengage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C2:</a:t>
            </a:r>
            <a:r>
              <a:rPr lang="en"/>
              <a:t> e-stop pressed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C3:</a:t>
            </a:r>
            <a:r>
              <a:rPr lang="en"/>
              <a:t> some anomaly or system loss, safe to proceed not confirmed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C4:</a:t>
            </a:r>
            <a:r>
              <a:rPr lang="en"/>
              <a:t> at standstill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C5:</a:t>
            </a:r>
            <a:r>
              <a:rPr lang="en"/>
              <a:t> confirmation to proceed to standby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C6:</a:t>
            </a:r>
            <a:r>
              <a:rPr lang="en"/>
              <a:t> C4 + C5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83950" y="10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ISO 26262 Overview</a:t>
            </a:r>
            <a:endParaRPr b="1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44175" y="752025"/>
            <a:ext cx="80562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ISO 26262 is a risk-based safety standard that’s derived from IEC 61508. It applies to electric and/or electronic systems in production vehicles. This includes driver assistance, propulsion, and vehicle dynamics control systems.</a:t>
            </a:r>
            <a:endParaRPr b="1"/>
          </a:p>
        </p:txBody>
      </p:sp>
      <p:sp>
        <p:nvSpPr>
          <p:cNvPr id="122" name="Google Shape;122;p24"/>
          <p:cNvSpPr txBox="1"/>
          <p:nvPr/>
        </p:nvSpPr>
        <p:spPr>
          <a:xfrm>
            <a:off x="344175" y="1870750"/>
            <a:ext cx="7445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 other words: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ISO 26262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Absence of unreasonable risk due to hazards caused by malfunctioning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E/E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of new E/E and software functionality in vehicles;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Trend of increasing complexity, software content, and mechatronics implementation;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Risks from both systematic failure and random hardware failure.</a:t>
            </a:r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797150" y="4698150"/>
            <a:ext cx="7848000" cy="4002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ELECTRONICS CAN FAIL!! </a:t>
            </a:r>
            <a:r>
              <a:rPr lang="en"/>
              <a:t>—---&gt; ISO26262 provides evidence that these risks are minimized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325" y="1806263"/>
            <a:ext cx="2662075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0" y="1477589"/>
            <a:ext cx="9144000" cy="24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Prescriptions – Functional Requirements</a:t>
            </a:r>
            <a:endParaRPr b="1"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Hazardous Situation Determination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Non-occluded 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Occluded 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Minimal Risk Manoeuvre (MRM)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E-Stop</a:t>
            </a:r>
            <a:endParaRPr/>
          </a:p>
        </p:txBody>
      </p:sp>
      <p:grpSp>
        <p:nvGrpSpPr>
          <p:cNvPr id="274" name="Google Shape;274;p42"/>
          <p:cNvGrpSpPr/>
          <p:nvPr/>
        </p:nvGrpSpPr>
        <p:grpSpPr>
          <a:xfrm>
            <a:off x="4716088" y="1650046"/>
            <a:ext cx="4281682" cy="1575681"/>
            <a:chOff x="4898100" y="1152473"/>
            <a:chExt cx="4092604" cy="1419277"/>
          </a:xfrm>
        </p:grpSpPr>
        <p:grpSp>
          <p:nvGrpSpPr>
            <p:cNvPr id="275" name="Google Shape;275;p42"/>
            <p:cNvGrpSpPr/>
            <p:nvPr/>
          </p:nvGrpSpPr>
          <p:grpSpPr>
            <a:xfrm>
              <a:off x="6944410" y="1152481"/>
              <a:ext cx="2046294" cy="1265179"/>
              <a:chOff x="6223199" y="1152474"/>
              <a:chExt cx="2641401" cy="1636501"/>
            </a:xfrm>
          </p:grpSpPr>
          <p:pic>
            <p:nvPicPr>
              <p:cNvPr id="276" name="Google Shape;276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223199" y="1152474"/>
                <a:ext cx="2609101" cy="1524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42"/>
              <p:cNvSpPr/>
              <p:nvPr/>
            </p:nvSpPr>
            <p:spPr>
              <a:xfrm>
                <a:off x="8423000" y="2494675"/>
                <a:ext cx="441600" cy="294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</a:endParaRPr>
              </a:p>
            </p:txBody>
          </p:sp>
        </p:grpSp>
        <p:grpSp>
          <p:nvGrpSpPr>
            <p:cNvPr id="278" name="Google Shape;278;p42"/>
            <p:cNvGrpSpPr/>
            <p:nvPr/>
          </p:nvGrpSpPr>
          <p:grpSpPr>
            <a:xfrm>
              <a:off x="4898100" y="1152473"/>
              <a:ext cx="2046400" cy="1265277"/>
              <a:chOff x="4898100" y="1152473"/>
              <a:chExt cx="2046400" cy="1265277"/>
            </a:xfrm>
          </p:grpSpPr>
          <p:pic>
            <p:nvPicPr>
              <p:cNvPr id="279" name="Google Shape;279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98100" y="1152473"/>
                <a:ext cx="2046301" cy="1198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42"/>
              <p:cNvSpPr/>
              <p:nvPr/>
            </p:nvSpPr>
            <p:spPr>
              <a:xfrm>
                <a:off x="6636100" y="2193350"/>
                <a:ext cx="308400" cy="22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</a:endParaRPr>
              </a:p>
            </p:txBody>
          </p:sp>
        </p:grpSp>
        <p:sp>
          <p:nvSpPr>
            <p:cNvPr id="281" name="Google Shape;281;p42"/>
            <p:cNvSpPr txBox="1"/>
            <p:nvPr/>
          </p:nvSpPr>
          <p:spPr>
            <a:xfrm>
              <a:off x="5676000" y="2279250"/>
              <a:ext cx="2536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Non-occluded example case</a:t>
              </a:r>
              <a:endParaRPr sz="700"/>
            </a:p>
          </p:txBody>
        </p:sp>
      </p:grpSp>
      <p:grpSp>
        <p:nvGrpSpPr>
          <p:cNvPr id="282" name="Google Shape;282;p42"/>
          <p:cNvGrpSpPr/>
          <p:nvPr/>
        </p:nvGrpSpPr>
        <p:grpSpPr>
          <a:xfrm>
            <a:off x="3019457" y="3360839"/>
            <a:ext cx="3651599" cy="1575644"/>
            <a:chOff x="5514175" y="2726943"/>
            <a:chExt cx="3318127" cy="1398832"/>
          </a:xfrm>
        </p:grpSpPr>
        <p:grpSp>
          <p:nvGrpSpPr>
            <p:cNvPr id="283" name="Google Shape;283;p42"/>
            <p:cNvGrpSpPr/>
            <p:nvPr/>
          </p:nvGrpSpPr>
          <p:grpSpPr>
            <a:xfrm>
              <a:off x="5514175" y="2726943"/>
              <a:ext cx="3318127" cy="1317956"/>
              <a:chOff x="5514325" y="2635843"/>
              <a:chExt cx="3318127" cy="1317956"/>
            </a:xfrm>
          </p:grpSpPr>
          <p:pic>
            <p:nvPicPr>
              <p:cNvPr id="284" name="Google Shape;284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14325" y="2635843"/>
                <a:ext cx="3317974" cy="1317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42"/>
              <p:cNvSpPr/>
              <p:nvPr/>
            </p:nvSpPr>
            <p:spPr>
              <a:xfrm>
                <a:off x="8289452" y="3726399"/>
                <a:ext cx="543000" cy="227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</a:endParaRPr>
              </a:p>
            </p:txBody>
          </p:sp>
        </p:grpSp>
        <p:sp>
          <p:nvSpPr>
            <p:cNvPr id="286" name="Google Shape;286;p42"/>
            <p:cNvSpPr txBox="1"/>
            <p:nvPr/>
          </p:nvSpPr>
          <p:spPr>
            <a:xfrm>
              <a:off x="5904825" y="3833275"/>
              <a:ext cx="2536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Occluded example case</a:t>
              </a:r>
              <a:endParaRPr sz="700"/>
            </a:p>
          </p:txBody>
        </p:sp>
      </p:grpSp>
      <p:pic>
        <p:nvPicPr>
          <p:cNvPr id="287" name="Google Shape;2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7" y="3162675"/>
            <a:ext cx="1622383" cy="17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Prescriptions – Performance Requirements</a:t>
            </a:r>
            <a:endParaRPr b="1"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Maximum ego-vehicle speed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 detection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Vulnerable Road User (VRU) as an obstacle, e.g. pedestrian, cyclist,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Deceleration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225" y="2604820"/>
            <a:ext cx="4090074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Prescriptions – Performance Test Procedures</a:t>
            </a:r>
            <a:endParaRPr b="1"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Hazardous situations test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VRU as an obstacle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Turning around a corner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False positive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Drivable Area test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Minimal Risk Manoeuvre (MRM) test</a:t>
            </a:r>
            <a:endParaRPr/>
          </a:p>
        </p:txBody>
      </p:sp>
      <p:grpSp>
        <p:nvGrpSpPr>
          <p:cNvPr id="301" name="Google Shape;301;p44"/>
          <p:cNvGrpSpPr/>
          <p:nvPr/>
        </p:nvGrpSpPr>
        <p:grpSpPr>
          <a:xfrm>
            <a:off x="118385" y="3098534"/>
            <a:ext cx="2909061" cy="1911367"/>
            <a:chOff x="5401900" y="1017718"/>
            <a:chExt cx="3430496" cy="2298975"/>
          </a:xfrm>
        </p:grpSpPr>
        <p:grpSp>
          <p:nvGrpSpPr>
            <p:cNvPr id="302" name="Google Shape;302;p44"/>
            <p:cNvGrpSpPr/>
            <p:nvPr/>
          </p:nvGrpSpPr>
          <p:grpSpPr>
            <a:xfrm>
              <a:off x="5401900" y="1017718"/>
              <a:ext cx="3430496" cy="2057356"/>
              <a:chOff x="5401900" y="1017718"/>
              <a:chExt cx="3430496" cy="2057356"/>
            </a:xfrm>
          </p:grpSpPr>
          <p:pic>
            <p:nvPicPr>
              <p:cNvPr id="303" name="Google Shape;303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01900" y="1017718"/>
                <a:ext cx="3430400" cy="2057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44"/>
              <p:cNvSpPr/>
              <p:nvPr/>
            </p:nvSpPr>
            <p:spPr>
              <a:xfrm>
                <a:off x="8303496" y="2822474"/>
                <a:ext cx="528900" cy="252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</a:endParaRPr>
              </a:p>
            </p:txBody>
          </p:sp>
        </p:grpSp>
        <p:sp>
          <p:nvSpPr>
            <p:cNvPr id="305" name="Google Shape;305;p44"/>
            <p:cNvSpPr txBox="1"/>
            <p:nvPr/>
          </p:nvSpPr>
          <p:spPr>
            <a:xfrm>
              <a:off x="5790102" y="2992093"/>
              <a:ext cx="26541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Hazardous situation test example</a:t>
              </a:r>
              <a:endParaRPr sz="700"/>
            </a:p>
          </p:txBody>
        </p:sp>
      </p:grpSp>
      <p:grpSp>
        <p:nvGrpSpPr>
          <p:cNvPr id="306" name="Google Shape;306;p44"/>
          <p:cNvGrpSpPr/>
          <p:nvPr/>
        </p:nvGrpSpPr>
        <p:grpSpPr>
          <a:xfrm>
            <a:off x="3437725" y="3095024"/>
            <a:ext cx="3344800" cy="1918380"/>
            <a:chOff x="5487500" y="3055249"/>
            <a:chExt cx="3344800" cy="1918380"/>
          </a:xfrm>
        </p:grpSpPr>
        <p:pic>
          <p:nvPicPr>
            <p:cNvPr id="307" name="Google Shape;30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7500" y="3055249"/>
              <a:ext cx="3344800" cy="177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4"/>
            <p:cNvSpPr txBox="1"/>
            <p:nvPr/>
          </p:nvSpPr>
          <p:spPr>
            <a:xfrm>
              <a:off x="6034606" y="4703629"/>
              <a:ext cx="2250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Drivable area test example</a:t>
              </a:r>
              <a:endParaRPr sz="700"/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8324900" y="4645975"/>
              <a:ext cx="507300" cy="181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10" name="Google Shape;310;p44"/>
          <p:cNvGrpSpPr/>
          <p:nvPr/>
        </p:nvGrpSpPr>
        <p:grpSpPr>
          <a:xfrm>
            <a:off x="6893406" y="2625650"/>
            <a:ext cx="2250600" cy="2384254"/>
            <a:chOff x="6896606" y="2541550"/>
            <a:chExt cx="2250600" cy="2384254"/>
          </a:xfrm>
        </p:grpSpPr>
        <p:pic>
          <p:nvPicPr>
            <p:cNvPr id="311" name="Google Shape;311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1500" y="2541550"/>
              <a:ext cx="1620800" cy="219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44"/>
            <p:cNvSpPr/>
            <p:nvPr/>
          </p:nvSpPr>
          <p:spPr>
            <a:xfrm>
              <a:off x="8325000" y="4568875"/>
              <a:ext cx="507300" cy="181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13" name="Google Shape;313;p44"/>
            <p:cNvSpPr txBox="1"/>
            <p:nvPr/>
          </p:nvSpPr>
          <p:spPr>
            <a:xfrm>
              <a:off x="6896606" y="4655804"/>
              <a:ext cx="2250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MRM test example</a:t>
              </a:r>
              <a:endParaRPr sz="7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93425" y="122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ISO 22737 for AIce</a:t>
            </a:r>
            <a:endParaRPr b="1"/>
          </a:p>
        </p:txBody>
      </p:sp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226300" y="695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Emergencies may occur during system operation, such as unintended behavior of the vehicle, vehicle incapacity, etc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an E-stop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E-stop interface should be visible, easy to understand, and accessible to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E-stop mode, the system shall perform emergency deceleration to bring the vehicle to a standstill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on the ice rink during ice resurfacing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 obstacle detection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 collision avoidance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warnings to road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Leader-follower autonomy stack testing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test procedure should be repeated (&gt;=5)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85650" y="1253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Once Upon a Time…                                                      Now</a:t>
            </a:r>
            <a:endParaRPr sz="152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1826500"/>
            <a:ext cx="4022525" cy="23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647" y="1826500"/>
            <a:ext cx="3987728" cy="23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83950" y="10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Why is it needed</a:t>
            </a:r>
            <a:endParaRPr b="1"/>
          </a:p>
        </p:txBody>
      </p:sp>
      <p:sp>
        <p:nvSpPr>
          <p:cNvPr id="134" name="Google Shape;134;p25"/>
          <p:cNvSpPr/>
          <p:nvPr/>
        </p:nvSpPr>
        <p:spPr>
          <a:xfrm>
            <a:off x="4177538" y="2941850"/>
            <a:ext cx="745200" cy="26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57875" y="70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Who needs to do it - Market</a:t>
            </a:r>
            <a:endParaRPr b="1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75" y="578150"/>
            <a:ext cx="4175275" cy="2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57875" y="1316625"/>
            <a:ext cx="3645900" cy="3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ISO 26262, titled  as</a:t>
            </a:r>
            <a:r>
              <a:rPr lang="en" sz="1350" b="1">
                <a:solidFill>
                  <a:srgbClr val="666666"/>
                </a:solidFill>
                <a:highlight>
                  <a:srgbClr val="FFFFFF"/>
                </a:highlight>
              </a:rPr>
              <a:t> “Road vehicles — functional safety”</a:t>
            </a: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, is a </a:t>
            </a:r>
            <a:r>
              <a:rPr lang="en" sz="1350">
                <a:solidFill>
                  <a:srgbClr val="2F6DB5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 safety standard</a:t>
            </a: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 used in the automotive industry,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Complying with this standard is critical for </a:t>
            </a:r>
            <a:r>
              <a:rPr lang="en" sz="1350">
                <a:solidFill>
                  <a:srgbClr val="2F6DB5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automotive product development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666666"/>
                </a:solidFill>
                <a:highlight>
                  <a:srgbClr val="FFFFFF"/>
                </a:highlight>
              </a:rPr>
              <a:t>OEMs, their suppliers, and developers of automotive components all need to comply.</a:t>
            </a:r>
            <a:endParaRPr sz="1350" b="1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6">
            <a:alphaModFix/>
          </a:blip>
          <a:srcRect t="22275"/>
          <a:stretch/>
        </p:blipFill>
        <p:spPr>
          <a:xfrm>
            <a:off x="4046650" y="3313224"/>
            <a:ext cx="4531826" cy="17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Structure of ISO 26262</a:t>
            </a:r>
            <a:endParaRPr b="1"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0" y="862050"/>
            <a:ext cx="38100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28" y="329196"/>
            <a:ext cx="3954871" cy="26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518950" y="3494550"/>
            <a:ext cx="4007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Safety for the beginning of the development or adaptation of an electronic product for vehicles –&gt;</a:t>
            </a:r>
            <a:r>
              <a:rPr lang="en"/>
              <a:t>Early phase of product development as the “concept phase”, and mainly describes it in part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400" y="3119547"/>
            <a:ext cx="3394284" cy="184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214150" y="1199225"/>
            <a:ext cx="1252800" cy="50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7"/>
          <p:cNvCxnSpPr>
            <a:stCxn id="152" idx="1"/>
            <a:endCxn id="150" idx="1"/>
          </p:cNvCxnSpPr>
          <p:nvPr/>
        </p:nvCxnSpPr>
        <p:spPr>
          <a:xfrm>
            <a:off x="214150" y="1450775"/>
            <a:ext cx="304800" cy="2854500"/>
          </a:xfrm>
          <a:prstGeom prst="bentConnector3">
            <a:avLst>
              <a:gd name="adj1" fmla="val -632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7"/>
          <p:cNvSpPr/>
          <p:nvPr/>
        </p:nvSpPr>
        <p:spPr>
          <a:xfrm>
            <a:off x="6576475" y="588375"/>
            <a:ext cx="882600" cy="93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0" y="15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Concept Phase</a:t>
            </a:r>
            <a:endParaRPr b="1"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7875" y="481400"/>
            <a:ext cx="8164500" cy="2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b="1"/>
              <a:t>Creates the right preparation for the actual product development.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50" b="1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Item definition </a:t>
            </a: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—&gt; denotes the subject of development, basically the product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50" b="1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Impact analysis at the item level</a:t>
            </a: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—&gt; Analysis if it is a new development or a modification of an existing item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50" b="1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Hazard analysis and risk assessment </a:t>
            </a: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—&gt; The item is subjected to a hazard analysis and risk assessment, in order to scale safety activities. Safety goals are formulated.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50" b="1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 safety concept </a:t>
            </a: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—&gt;The functional safety requirements are assigned to systems for implementation.A functional safety concept describes, in a comprehensive way, how the hazards should be mitigated.</a:t>
            </a:r>
            <a:endParaRPr b="1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150" y="3056913"/>
            <a:ext cx="1992399" cy="19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t="7716" b="12570"/>
          <a:stretch/>
        </p:blipFill>
        <p:spPr>
          <a:xfrm>
            <a:off x="2901008" y="2982875"/>
            <a:ext cx="3281393" cy="202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0" y="61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 Definition and Impact Analysis</a:t>
            </a:r>
            <a:endParaRPr b="1"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510000" y="602225"/>
            <a:ext cx="8010600" cy="29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 Definition</a:t>
            </a:r>
            <a:endParaRPr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term “item” denotes the subject of development, your product.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or more interacting electrical and/or electronic systems that implement the desired function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Includes functional requirements, interfaces, environmental conditions etc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Impact Analysis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120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Distinction is made whether it concerns either the new development or a modification of an existing item.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impact analysis shows how the lifecycle should be adjusted, tailored, and which safety activities are necessary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39" y="3550025"/>
            <a:ext cx="5824712" cy="15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5425" y="15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HARA - Essence of ISO 26262</a:t>
            </a:r>
            <a:endParaRPr b="1"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65425" y="645100"/>
            <a:ext cx="46803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Understanding the risks posed by the product.</a:t>
            </a:r>
            <a:endParaRPr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150"/>
              <a:buFont typeface="Roboto"/>
              <a:buChar char="●"/>
            </a:pPr>
            <a:r>
              <a:rPr lang="en" sz="1600"/>
              <a:t>The hazards that arise in the event of fault in our item are determined.</a:t>
            </a:r>
            <a:endParaRPr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150"/>
              <a:buFont typeface="Roboto"/>
              <a:buChar char="●"/>
            </a:pPr>
            <a:r>
              <a:rPr lang="en" sz="1600"/>
              <a:t>The “automotive safety integrity level”, or “ASIL”,  is then determined for the relevant hazardous events.</a:t>
            </a:r>
            <a:endParaRPr sz="11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12" y="1245263"/>
            <a:ext cx="2194575" cy="4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600" y="2033674"/>
            <a:ext cx="1646145" cy="4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75" y="2766598"/>
            <a:ext cx="3547800" cy="21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225" y="2571738"/>
            <a:ext cx="3455825" cy="23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761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Functional Safety concept</a:t>
            </a:r>
            <a:endParaRPr b="1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9150" y="572700"/>
            <a:ext cx="809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HARA —&gt; Safety Goals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Safety goals are high-level safety requirements that are suitable for mitigating hazardous events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120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Functional Safety Concept encompasses functional, implementation independent requirements on the safety of the Item.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spcBef>
                <a:spcPts val="1200"/>
              </a:spcBef>
              <a:spcAft>
                <a:spcPts val="0"/>
              </a:spcAft>
              <a:buClr>
                <a:srgbClr val="505453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rgbClr val="50545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refines the Safety Goals by defining the Safety Goals attributes and it establishes a link between the functional safety requirements and the preliminary architecture.</a:t>
            </a:r>
            <a:endParaRPr sz="1350">
              <a:solidFill>
                <a:srgbClr val="50545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75" y="3887988"/>
            <a:ext cx="49149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</Words>
  <Application>Microsoft Office PowerPoint</Application>
  <PresentationFormat>On-screen Show (16:9)</PresentationFormat>
  <Paragraphs>225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Open Sans Light</vt:lpstr>
      <vt:lpstr>Open Sans</vt:lpstr>
      <vt:lpstr>Helvetica Neue Light</vt:lpstr>
      <vt:lpstr>Calibri</vt:lpstr>
      <vt:lpstr>Times</vt:lpstr>
      <vt:lpstr>Roboto</vt:lpstr>
      <vt:lpstr>Times New Roman</vt:lpstr>
      <vt:lpstr>Georgia</vt:lpstr>
      <vt:lpstr>Arial</vt:lpstr>
      <vt:lpstr>Simple Light</vt:lpstr>
      <vt:lpstr>CMU PPT Theme</vt:lpstr>
      <vt:lpstr>PowerPoint Presentation</vt:lpstr>
      <vt:lpstr>ISO 26262 Overview</vt:lpstr>
      <vt:lpstr>Once Upon a Time…                                                      Now</vt:lpstr>
      <vt:lpstr>Who needs to do it - Market</vt:lpstr>
      <vt:lpstr>Structure of ISO 26262</vt:lpstr>
      <vt:lpstr>Concept Phase</vt:lpstr>
      <vt:lpstr>Item Definition and Impact Analysis</vt:lpstr>
      <vt:lpstr>HARA - Essence of ISO 26262</vt:lpstr>
      <vt:lpstr>Functional Safety concept</vt:lpstr>
      <vt:lpstr>Main Prescriptions</vt:lpstr>
      <vt:lpstr>ISO 26262 for AIce</vt:lpstr>
      <vt:lpstr>ISO 26262 for AIce</vt:lpstr>
      <vt:lpstr>ISO 22737 Overview</vt:lpstr>
      <vt:lpstr>Important Vocabulary</vt:lpstr>
      <vt:lpstr>Use Case</vt:lpstr>
      <vt:lpstr>Intended Markets/Products</vt:lpstr>
      <vt:lpstr>LSAD System Architecture</vt:lpstr>
      <vt:lpstr>Main Prescriptions – Basic Requirements</vt:lpstr>
      <vt:lpstr>Main Prescriptions – Basic Requirements</vt:lpstr>
      <vt:lpstr>Main Prescriptions – Functional Requirements</vt:lpstr>
      <vt:lpstr>Main Prescriptions – Performance Requirements</vt:lpstr>
      <vt:lpstr>Main Prescriptions – Performance Test Procedures</vt:lpstr>
      <vt:lpstr>ISO 22737 for AIce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Carcione</dc:creator>
  <cp:lastModifiedBy>Nick Carcione</cp:lastModifiedBy>
  <cp:revision>1</cp:revision>
  <dcterms:modified xsi:type="dcterms:W3CDTF">2022-11-07T16:47:16Z</dcterms:modified>
</cp:coreProperties>
</file>